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259" r:id="rId3"/>
    <p:sldId id="260" r:id="rId4"/>
    <p:sldId id="285" r:id="rId5"/>
    <p:sldId id="290" r:id="rId6"/>
    <p:sldId id="291" r:id="rId7"/>
    <p:sldId id="280" r:id="rId8"/>
    <p:sldId id="292" r:id="rId9"/>
    <p:sldId id="286" r:id="rId10"/>
    <p:sldId id="293" r:id="rId11"/>
    <p:sldId id="287" r:id="rId12"/>
    <p:sldId id="277" r:id="rId13"/>
    <p:sldId id="263" r:id="rId14"/>
    <p:sldId id="272" r:id="rId15"/>
    <p:sldId id="276" r:id="rId16"/>
    <p:sldId id="282" r:id="rId17"/>
    <p:sldId id="288" r:id="rId18"/>
    <p:sldId id="278" r:id="rId19"/>
    <p:sldId id="275" r:id="rId20"/>
    <p:sldId id="279" r:id="rId21"/>
    <p:sldId id="284" r:id="rId22"/>
    <p:sldId id="289" r:id="rId23"/>
    <p:sldId id="264" r:id="rId24"/>
    <p:sldId id="294" r:id="rId25"/>
    <p:sldId id="295" r:id="rId2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5907" autoAdjust="0"/>
  </p:normalViewPr>
  <p:slideViewPr>
    <p:cSldViewPr snapToGrid="0">
      <p:cViewPr varScale="1">
        <p:scale>
          <a:sx n="110" d="100"/>
          <a:sy n="110" d="100"/>
        </p:scale>
        <p:origin x="17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Categories A1 and A2 </a:t>
            </a:r>
          </a:p>
        </c:rich>
      </c:tx>
      <c:layout>
        <c:manualLayout>
          <c:xMode val="edge"/>
          <c:yMode val="edge"/>
          <c:x val="0.32730346786161624"/>
          <c:y val="2.308326463314097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386140614562864"/>
          <c:y val="0.17977786577172494"/>
          <c:w val="0.69475332944493096"/>
          <c:h val="0.6967811589504530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 A</c:v>
                </c:pt>
              </c:strCache>
            </c:strRef>
          </c:tx>
          <c:spPr>
            <a:effectLst>
              <a:outerShdw blurRad="40000" dist="23000" dir="5400000" rotWithShape="0">
                <a:srgbClr val="000000">
                  <a:alpha val="59000"/>
                </a:srgbClr>
              </a:outerShdw>
            </a:effectLst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59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F44-4EA9-8A90-728D361BC46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59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DF44-4EA9-8A90-728D361BC46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chemeClr val="accent1"/>
                </a:solidFill>
              </a:ln>
              <a:effectLst>
                <a:outerShdw blurRad="40000" dist="23000" dir="5400000" rotWithShape="0">
                  <a:srgbClr val="000000">
                    <a:alpha val="59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  <a:contourClr>
                  <a:schemeClr val="accen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F44-4EA9-8A90-728D361BC462}"/>
              </c:ext>
            </c:extLst>
          </c:dPt>
          <c:dLbls>
            <c:dLbl>
              <c:idx val="0"/>
              <c:layout>
                <c:manualLayout>
                  <c:x val="5.4021003210032829E-2"/>
                  <c:y val="-2.96784830997526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75839329601385"/>
                      <c:h val="0.146413849958779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F44-4EA9-8A90-728D361BC462}"/>
                </c:ext>
              </c:extLst>
            </c:dLbl>
            <c:dLbl>
              <c:idx val="1"/>
              <c:layout>
                <c:manualLayout>
                  <c:x val="7.7205168053158003E-3"/>
                  <c:y val="8.90354492992580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44-4EA9-8A90-728D361BC462}"/>
                </c:ext>
              </c:extLst>
            </c:dLbl>
            <c:dLbl>
              <c:idx val="2"/>
              <c:layout>
                <c:manualLayout>
                  <c:x val="-8.9557994941663319E-2"/>
                  <c:y val="3.297609233305853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44-4EA9-8A90-728D361BC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Observation</c:v>
                </c:pt>
                <c:pt idx="1">
                  <c:v>Value-Added</c:v>
                </c:pt>
                <c:pt idx="2">
                  <c:v>SLO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</c:v>
                </c:pt>
                <c:pt idx="1">
                  <c:v>0.35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44-4EA9-8A90-728D361BC46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Category B</a:t>
            </a:r>
          </a:p>
        </c:rich>
      </c:tx>
      <c:layout>
        <c:manualLayout>
          <c:xMode val="edge"/>
          <c:yMode val="edge"/>
          <c:x val="0.4197298775153106"/>
          <c:y val="3.471971462399391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 A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0-C851-4166-A45D-251BEECEE8E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C851-4166-A45D-251BEECEE8E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C851-4166-A45D-251BEECEE8EF}"/>
              </c:ext>
            </c:extLst>
          </c:dPt>
          <c:dLbls>
            <c:dLbl>
              <c:idx val="0"/>
              <c:layout>
                <c:manualLayout>
                  <c:x val="1.0601183532613979E-2"/>
                  <c:y val="-0.130664821023744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51-4166-A45D-251BEECEE8EF}"/>
                </c:ext>
              </c:extLst>
            </c:dLbl>
            <c:dLbl>
              <c:idx val="1"/>
              <c:layout>
                <c:manualLayout>
                  <c:x val="-3.2026404685525423E-2"/>
                  <c:y val="-0.118237714768431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51-4166-A45D-251BEECEE8EF}"/>
                </c:ext>
              </c:extLst>
            </c:dLbl>
            <c:dLbl>
              <c:idx val="2"/>
              <c:layout>
                <c:manualLayout>
                  <c:x val="-2.1507971225818996E-2"/>
                  <c:y val="9.0230250485426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51-4166-A45D-251BEECEE8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Observation</c:v>
                </c:pt>
                <c:pt idx="1">
                  <c:v>Vendor Assessments</c:v>
                </c:pt>
                <c:pt idx="2">
                  <c:v>SLO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</c:v>
                </c:pt>
                <c:pt idx="1">
                  <c:v>0.35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51-4166-A45D-251BEECEE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5.7721881986973825E-2"/>
          <c:y val="0.8141442740834417"/>
          <c:w val="0.92776599105667346"/>
          <c:h val="0.139562773084566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537620297462819"/>
          <c:y val="0.898050251091427"/>
          <c:w val="0"/>
          <c:h val="1.7359857311996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3B5978"/>
                </a:solidFill>
              </a:defRPr>
            </a:pPr>
            <a:r>
              <a:rPr lang="en-US" sz="2400" dirty="0">
                <a:solidFill>
                  <a:srgbClr val="3B5978"/>
                </a:solidFill>
              </a:rPr>
              <a:t>Category C</a:t>
            </a:r>
          </a:p>
        </c:rich>
      </c:tx>
      <c:layout>
        <c:manualLayout>
          <c:xMode val="edge"/>
          <c:yMode val="edge"/>
          <c:x val="0.39658172936716302"/>
          <c:y val="5.2079571935990901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 A</c:v>
                </c:pt>
              </c:strCache>
            </c:strRef>
          </c:tx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193-4089-B354-B32FF78F5E22}"/>
              </c:ext>
            </c:extLst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76200" dist="50800" dir="5400000" algn="ctr" rotWithShape="0">
                  <a:schemeClr val="accent3">
                    <a:lumMod val="50000"/>
                    <a:alpha val="48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193-4089-B354-B32FF78F5E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Observation</c:v>
                </c:pt>
                <c:pt idx="1">
                  <c:v>SLO 1</c:v>
                </c:pt>
                <c:pt idx="2">
                  <c:v>SLO 2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</c:v>
                </c:pt>
                <c:pt idx="1">
                  <c:v>0.25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93-4089-B354-B32FF78F5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4977763196267133"/>
          <c:y val="0.34488568807343628"/>
          <c:w val="0.186950763099057"/>
          <c:h val="0.3206301856023904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37A259A-938C-449A-87A1-03CF7373BA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818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79A432-280D-42CF-8364-C1DA5AEF34D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4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0DE86C-73DC-44D9-B7A9-9A8A25B1C912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07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BBAB49-41FF-49A3-B190-6B6338ECFB17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487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BBAB49-41FF-49A3-B190-6B6338ECFB17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955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BBAB49-41FF-49A3-B190-6B6338ECFB17}" type="slidenum">
              <a:rPr lang="en-GB" altLang="en-US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47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4489B7-C6C7-4C30-8799-706833099D2A}" type="slidenum">
              <a:rPr lang="en-GB" altLang="en-US"/>
              <a:pPr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4941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4489B7-C6C7-4C30-8799-706833099D2A}" type="slidenum">
              <a:rPr lang="en-GB" altLang="en-US"/>
              <a:pPr>
                <a:spcBef>
                  <a:spcPct val="0"/>
                </a:spcBef>
              </a:pPr>
              <a:t>20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876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4489B7-C6C7-4C30-8799-706833099D2A}" type="slidenum">
              <a:rPr lang="en-GB" altLang="en-US"/>
              <a:pPr>
                <a:spcBef>
                  <a:spcPct val="0"/>
                </a:spcBef>
              </a:pPr>
              <a:t>21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312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4489B7-C6C7-4C30-8799-706833099D2A}" type="slidenum">
              <a:rPr lang="en-GB" altLang="en-US"/>
              <a:pPr>
                <a:spcBef>
                  <a:spcPct val="0"/>
                </a:spcBef>
              </a:pPr>
              <a:t>23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378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A1444E-B082-43A4-BC81-AF870F4F9D8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86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3C5D54-D1C1-40A2-82E7-90CC7DCB319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330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81DD97-B476-48B7-B720-9A9C2B81D19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9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81DD97-B476-48B7-B720-9A9C2B81D19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9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0DE86C-73DC-44D9-B7A9-9A8A25B1C912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BBAB49-41FF-49A3-B190-6B6338ECFB1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487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0DE86C-73DC-44D9-B7A9-9A8A25B1C912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92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BBAB49-41FF-49A3-B190-6B6338ECFB17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487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G_21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09613"/>
            <a:ext cx="9144000" cy="756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93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495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E58765-F737-48A0-8006-07D73B6BE3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9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9A96A-DBAA-4F6A-B576-6E1D1B0E46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98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8707-8086-45B1-A672-5A2CAB4E60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890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4170-200D-4FFB-825B-616FC9EAC4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47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BDFAE-2253-4684-AA71-395F0E2616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69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EF38-BE4F-4D79-BE22-F2372540FE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09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C1366-83C9-44CF-9E2C-CE04A51700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072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869F-0C40-4BE6-8D60-A349C2D319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12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20EA-8A2B-4115-A9A7-7E580CF137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25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8C78D-E34E-4DF6-8C79-E3BBFB099C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912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CB13F-B99A-460F-B306-B43247A571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42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03D50-24A4-4812-B026-D158F3133C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79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B351C-1C5D-4B0B-A148-C2FCE1300F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577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IMG_2115v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4338"/>
            <a:ext cx="9144000" cy="756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4AB7506-EE48-4696-80BA-9CA2A85B24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support/sg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8298" y="394195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CMSD Overview of Student Growth Measures and </a:t>
            </a:r>
            <a:br>
              <a:rPr lang="en-US" dirty="0"/>
            </a:br>
            <a:r>
              <a:rPr lang="en-GB" altLang="en-US" dirty="0"/>
              <a:t>2018-19 </a:t>
            </a:r>
            <a:r>
              <a:rPr lang="en-US" dirty="0"/>
              <a:t>SLO Writing</a:t>
            </a:r>
            <a:endParaRPr lang="en-GB" altLang="en-US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Category C </a:t>
            </a:r>
            <a:endParaRPr lang="en-US" alt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723837"/>
              </p:ext>
            </p:extLst>
          </p:nvPr>
        </p:nvGraphicFramePr>
        <p:xfrm>
          <a:off x="0" y="164571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1656639"/>
              </p:ext>
            </p:extLst>
          </p:nvPr>
        </p:nvGraphicFramePr>
        <p:xfrm>
          <a:off x="457200" y="1417638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1545307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9612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600" dirty="0"/>
              <a:t>Student Learning Objectives (SLOs)</a:t>
            </a:r>
          </a:p>
        </p:txBody>
      </p:sp>
      <p:sp>
        <p:nvSpPr>
          <p:cNvPr id="2" name="Rectangle 1"/>
          <p:cNvSpPr/>
          <p:nvPr/>
        </p:nvSpPr>
        <p:spPr>
          <a:xfrm>
            <a:off x="237389" y="1479500"/>
            <a:ext cx="84318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CMSD teachers write 2 SLOs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Appendix D is CMSD’s Common Assessment Map to let teachers know which Category they fall in and which assessments they should write their SLOs on.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Teachers must write SLOs only on the assessments as identified in Appendix D.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For more information on what SLOs are, review the SLO Handbook and the SLO Checklist in </a:t>
            </a:r>
            <a:r>
              <a:rPr lang="en-US" sz="2400" dirty="0" err="1"/>
              <a:t>SchoolNet</a:t>
            </a:r>
            <a:r>
              <a:rPr lang="en-US" sz="2400" dirty="0"/>
              <a:t>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361241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Review Appendix D</a:t>
            </a:r>
          </a:p>
        </p:txBody>
      </p:sp>
    </p:spTree>
    <p:extLst>
      <p:ext uri="{BB962C8B-B14F-4D97-AF65-F5344CB8AC3E}">
        <p14:creationId xmlns:p14="http://schemas.microsoft.com/office/powerpoint/2010/main" val="349242069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What’s New for the 2018-19 SY</a:t>
            </a:r>
          </a:p>
        </p:txBody>
      </p:sp>
      <p:sp>
        <p:nvSpPr>
          <p:cNvPr id="2" name="Rectangle 1"/>
          <p:cNvSpPr/>
          <p:nvPr/>
        </p:nvSpPr>
        <p:spPr>
          <a:xfrm>
            <a:off x="702644" y="1417638"/>
            <a:ext cx="7932811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Changes to SLO Assessments </a:t>
            </a:r>
          </a:p>
          <a:p>
            <a:pPr algn="ctr"/>
            <a:r>
              <a:rPr lang="en-US" sz="3200" dirty="0"/>
              <a:t>(Appendix D Changes)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SAT replaces 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HS Intervention Teachers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AimswebPlus</a:t>
            </a:r>
            <a:r>
              <a:rPr lang="en-US" sz="2800" dirty="0"/>
              <a:t> -- SGM will be calculated using additional measures for K-3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 2</a:t>
            </a:r>
            <a:r>
              <a:rPr lang="en-US" sz="2800" baseline="30000" dirty="0"/>
              <a:t>nd</a:t>
            </a:r>
            <a:r>
              <a:rPr lang="en-US" sz="2800" dirty="0"/>
              <a:t> SLO for K teachers</a:t>
            </a:r>
          </a:p>
          <a:p>
            <a:pPr marL="1371600" lvl="2" indent="-45720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8965" y="785541"/>
            <a:ext cx="74472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ALL </a:t>
            </a:r>
            <a:r>
              <a:rPr lang="en-US" sz="2800" dirty="0"/>
              <a:t>teachers should use </a:t>
            </a:r>
            <a:r>
              <a:rPr lang="en-US" sz="2800" u="sng" dirty="0"/>
              <a:t>Appendix D</a:t>
            </a:r>
            <a:r>
              <a:rPr lang="en-US" sz="2800" dirty="0"/>
              <a:t> as a guide to determine their category and assessments for their student growth measures.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ALL </a:t>
            </a:r>
            <a:r>
              <a:rPr lang="en-US" sz="2800" dirty="0"/>
              <a:t>teachers should answer the questions in the SLO portal.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If you are not sure of your SGM, email the SLO Mailbox. Don’t assume.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SLO Portal questions will help guide you, but verify using Appendix D.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4300" y="-272561"/>
            <a:ext cx="7772400" cy="1143000"/>
          </a:xfrm>
        </p:spPr>
        <p:txBody>
          <a:bodyPr/>
          <a:lstStyle/>
          <a:p>
            <a:r>
              <a:rPr lang="en-US" dirty="0"/>
              <a:t>Do I have to do SLOs?</a:t>
            </a:r>
          </a:p>
        </p:txBody>
      </p:sp>
    </p:spTree>
    <p:extLst>
      <p:ext uri="{BB962C8B-B14F-4D97-AF65-F5344CB8AC3E}">
        <p14:creationId xmlns:p14="http://schemas.microsoft.com/office/powerpoint/2010/main" val="2493990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4261" y="1227747"/>
            <a:ext cx="82969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/>
              <a:t>Are regular teachers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/>
              <a:t>Must access &amp; answer questions in the portal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/>
              <a:t>Must write SLOs – unless you ONLY teach K-3 or HS students who do not take regular assessments. (Must still access the portal.)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/>
              <a:t>If an IS does not have scheduled courses in </a:t>
            </a:r>
            <a:r>
              <a:rPr lang="en-US" sz="3000" dirty="0" err="1"/>
              <a:t>eSchoolPlus</a:t>
            </a:r>
            <a:r>
              <a:rPr lang="en-US" sz="3000" dirty="0"/>
              <a:t>, must create custom courses for SLOs AND Vendor Assessments.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73092" y="0"/>
            <a:ext cx="7772400" cy="1143000"/>
          </a:xfrm>
        </p:spPr>
        <p:txBody>
          <a:bodyPr/>
          <a:lstStyle/>
          <a:p>
            <a:r>
              <a:rPr lang="en-US" dirty="0"/>
              <a:t>What about Intervention Specialists?</a:t>
            </a:r>
          </a:p>
        </p:txBody>
      </p:sp>
    </p:spTree>
    <p:extLst>
      <p:ext uri="{BB962C8B-B14F-4D97-AF65-F5344CB8AC3E}">
        <p14:creationId xmlns:p14="http://schemas.microsoft.com/office/powerpoint/2010/main" val="2435380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5679" y="1372126"/>
            <a:ext cx="74472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/>
              <a:t>Must combine classes if you do not have “enough” students. Otherwise they will be combined for you.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/>
              <a:t>Alternately assessed students should not be assessed using both the pre and post regular assessments. 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73092" y="0"/>
            <a:ext cx="7772400" cy="1143000"/>
          </a:xfrm>
        </p:spPr>
        <p:txBody>
          <a:bodyPr/>
          <a:lstStyle/>
          <a:p>
            <a:r>
              <a:rPr lang="en-US" dirty="0"/>
              <a:t>What about Intervention Specialists?</a:t>
            </a:r>
          </a:p>
        </p:txBody>
      </p:sp>
    </p:spTree>
    <p:extLst>
      <p:ext uri="{BB962C8B-B14F-4D97-AF65-F5344CB8AC3E}">
        <p14:creationId xmlns:p14="http://schemas.microsoft.com/office/powerpoint/2010/main" val="1402073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SLO Reminders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04445" y="1489980"/>
            <a:ext cx="8220807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TARGET ADJUSTMENTS: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Review the guidelines for target adjustments.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Targets are set based on historical performance of CMSD students, and reflect typical/reasonable growth, not aggressive growth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Special Education is not a reason for lowering targets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Attendance is not a reason for lowering targets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Teacher Absence is not a reason for lowering targets</a:t>
            </a:r>
          </a:p>
          <a:p>
            <a:r>
              <a:rPr lang="en-US" sz="2000" dirty="0"/>
              <a:t>	</a:t>
            </a:r>
          </a:p>
          <a:p>
            <a:r>
              <a:rPr lang="en-US" sz="2000" b="1" dirty="0"/>
              <a:t>INCLUDED STUDENTS: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All students in a class should be included on a teacher’s roster. The only reasons to remove a student are: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if the teacher no longer teaches the student OR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if there is no pre-test score for a student.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90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8018" y="12451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The SGM Portal – Tips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4934" y="1267513"/>
            <a:ext cx="74891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http://esupport/sgm</a:t>
            </a:r>
            <a:r>
              <a:rPr lang="en-US" sz="2400" dirty="0"/>
              <a:t> (Internet Explorer only)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Principal Set up is Important!!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If teachers’ courses are incorrect, teachers must create their own Custom Courses, submit them, and get them approved before they can complete SLOs.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Auto-Submit is still an option for those not submitting target adjustments.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Type in PORTAL RESET in subject of email if this is all the teacher needs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1330231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009"/>
            <a:ext cx="8229600" cy="1143000"/>
          </a:xfrm>
        </p:spPr>
        <p:txBody>
          <a:bodyPr/>
          <a:lstStyle/>
          <a:p>
            <a:r>
              <a:rPr lang="en-US" dirty="0"/>
              <a:t>SLO Writing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009"/>
            <a:ext cx="8229600" cy="4525963"/>
          </a:xfrm>
        </p:spPr>
        <p:txBody>
          <a:bodyPr/>
          <a:lstStyle/>
          <a:p>
            <a:r>
              <a:rPr lang="en-US" dirty="0"/>
              <a:t>Sept 24 &amp; 25 – SLO Training</a:t>
            </a:r>
          </a:p>
          <a:p>
            <a:r>
              <a:rPr lang="en-US" dirty="0"/>
              <a:t>Sept 25-Oct 10 – Principal Portal Setup</a:t>
            </a:r>
          </a:p>
          <a:p>
            <a:r>
              <a:rPr lang="en-US" dirty="0"/>
              <a:t>Oct 11 – SGM Portal Opens</a:t>
            </a:r>
          </a:p>
          <a:p>
            <a:r>
              <a:rPr lang="en-US" dirty="0"/>
              <a:t>Oct 17, 3-5pm – Drop In Session</a:t>
            </a:r>
          </a:p>
          <a:p>
            <a:r>
              <a:rPr lang="en-US" dirty="0"/>
              <a:t>Oct 26 – Portal Closes for Submissions of initial SLOs</a:t>
            </a:r>
          </a:p>
          <a:p>
            <a:r>
              <a:rPr lang="en-US" dirty="0"/>
              <a:t>Nov 9 – Portal Closes for Final Approvals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0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Objectives</a:t>
            </a: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595" y="1482572"/>
            <a:ext cx="8540319" cy="464359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By the end of the presentation, you should be able to do the following:</a:t>
            </a:r>
          </a:p>
          <a:p>
            <a:pPr eaLnBrk="1" hangingPunct="1"/>
            <a:r>
              <a:rPr lang="en-US" altLang="en-US" sz="2800" dirty="0"/>
              <a:t>Explain the different types of Student Growth Measures and how SGM teacher categories are determined</a:t>
            </a:r>
          </a:p>
          <a:p>
            <a:pPr eaLnBrk="1" hangingPunct="1"/>
            <a:r>
              <a:rPr lang="en-US" altLang="en-US" sz="2800" dirty="0"/>
              <a:t>Determine your teachers’ (likely) SGM category and assessments for the 2018-19 school year</a:t>
            </a:r>
          </a:p>
          <a:p>
            <a:pPr eaLnBrk="1" hangingPunct="1"/>
            <a:r>
              <a:rPr lang="en-US" altLang="en-US" sz="2800" dirty="0"/>
              <a:t>Explain the changes for 2018-19</a:t>
            </a:r>
          </a:p>
          <a:p>
            <a:pPr eaLnBrk="1" hangingPunct="1"/>
            <a:r>
              <a:rPr lang="en-US" altLang="en-US" sz="2800" dirty="0"/>
              <a:t>Support your staff in the SLO Writing Process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8018" y="12451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(New) Teacher Journey</a:t>
            </a:r>
            <a:br>
              <a:rPr lang="en-GB" altLang="en-US" dirty="0"/>
            </a:br>
            <a:r>
              <a:rPr lang="en-US" sz="2800" dirty="0"/>
              <a:t>You’ve given the pre-test. Now What?</a:t>
            </a:r>
            <a:br>
              <a:rPr lang="en-US" dirty="0"/>
            </a:b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4934" y="1267513"/>
            <a:ext cx="748918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Collect Data (</a:t>
            </a:r>
            <a:r>
              <a:rPr lang="en-US" sz="2400" dirty="0" err="1"/>
              <a:t>SchoolNet</a:t>
            </a:r>
            <a:r>
              <a:rPr lang="en-US" sz="2400" dirty="0"/>
              <a:t> or other sources)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Review where you fall on Appendix 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Review portal directions, and go into the portal. -- Do you have the </a:t>
            </a:r>
            <a:r>
              <a:rPr lang="en-US" sz="2400" dirty="0" err="1"/>
              <a:t>MySGM</a:t>
            </a:r>
            <a:r>
              <a:rPr lang="en-US" sz="2400" dirty="0"/>
              <a:t> tab? If not, ask principal to add you to the team. If yes, answer the portal questions.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Write your SLOs (Use handbook and other resources)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Submit SLOs by 10/26. The earlier, the better.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If Approved, you’re done. If not, revise and resubmit until they are approved. (Check your email!!!)</a:t>
            </a:r>
          </a:p>
          <a:p>
            <a:pPr lvl="2"/>
            <a:endParaRPr lang="en-US" sz="30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8341689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8018" y="12451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TDES Team Responsibilities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4934" y="1267513"/>
            <a:ext cx="748918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Train teachers on the SLO writing process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Maintain copies of Appendix D and Review where each of your teachers falls on Appendix 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Provide guidance and information to all teachers. Pay special attention to new teachers.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Review submitted SLOs and make recommendations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3562693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Responsibilities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98937" y="1228389"/>
            <a:ext cx="821201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/>
              <a:t>Before the SLO Writing Process…</a:t>
            </a:r>
          </a:p>
          <a:p>
            <a:r>
              <a:rPr lang="en-US" sz="2200" dirty="0"/>
              <a:t>Keep </a:t>
            </a:r>
            <a:r>
              <a:rPr lang="en-US" sz="2200" dirty="0" err="1"/>
              <a:t>eSchool</a:t>
            </a:r>
            <a:r>
              <a:rPr lang="en-US" sz="2200" dirty="0"/>
              <a:t> Schedules up to date</a:t>
            </a:r>
          </a:p>
          <a:p>
            <a:r>
              <a:rPr lang="en-US" sz="2200" dirty="0"/>
              <a:t>Set up your School Staff &amp; TDES Team in the Portal</a:t>
            </a:r>
          </a:p>
          <a:p>
            <a:endParaRPr lang="en-US" sz="2200" dirty="0"/>
          </a:p>
          <a:p>
            <a:r>
              <a:rPr lang="en-US" sz="2200" u="sng" dirty="0"/>
              <a:t>During the SLO Writing Process…</a:t>
            </a:r>
          </a:p>
          <a:p>
            <a:r>
              <a:rPr lang="en-US" sz="2200" dirty="0"/>
              <a:t>Approve (Decline) all custom courses submitted by teachers</a:t>
            </a:r>
          </a:p>
          <a:p>
            <a:r>
              <a:rPr lang="en-US" sz="2200" dirty="0"/>
              <a:t>Approve (Decline) all SLOs submitted by teachers</a:t>
            </a:r>
          </a:p>
          <a:p>
            <a:endParaRPr lang="en-US" sz="2200" dirty="0"/>
          </a:p>
          <a:p>
            <a:r>
              <a:rPr lang="en-US" sz="2200" u="sng" dirty="0"/>
              <a:t>In the Winter and Spring…</a:t>
            </a:r>
          </a:p>
          <a:p>
            <a:r>
              <a:rPr lang="en-US" sz="2200" dirty="0"/>
              <a:t>Approve (Decline) SLO Roster Verifications submitted by teachers</a:t>
            </a:r>
          </a:p>
          <a:p>
            <a:r>
              <a:rPr lang="en-US" sz="2200" dirty="0"/>
              <a:t>Approve (Decline) Vendor Roster Verifications submitted by teachers</a:t>
            </a:r>
          </a:p>
        </p:txBody>
      </p:sp>
    </p:spTree>
    <p:extLst>
      <p:ext uri="{BB962C8B-B14F-4D97-AF65-F5344CB8AC3E}">
        <p14:creationId xmlns:p14="http://schemas.microsoft.com/office/powerpoint/2010/main" val="3573241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8018" y="12451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Feedback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4934" y="1267513"/>
            <a:ext cx="74891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What issues did you have last year that new people should know about?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Write down 2 issues you had to help your teachers with in the past. This will help us with struggling school. 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92369" y="1859340"/>
            <a:ext cx="82559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SGM Resources are/will be available in </a:t>
            </a:r>
            <a:r>
              <a:rPr lang="en-US" sz="2400" dirty="0" err="1"/>
              <a:t>SchoolNet</a:t>
            </a:r>
            <a:r>
              <a:rPr lang="en-US" sz="2400" dirty="0"/>
              <a:t>:</a:t>
            </a:r>
          </a:p>
          <a:p>
            <a:pPr algn="ctr"/>
            <a:endParaRPr lang="en-US" sz="2400" dirty="0"/>
          </a:p>
          <a:p>
            <a:pPr algn="ctr"/>
            <a:r>
              <a:rPr lang="en-US" sz="2400" b="1" dirty="0"/>
              <a:t>https://cleveland.schoolnet.com/outreach/csd/slo</a:t>
            </a:r>
            <a:r>
              <a:rPr lang="en-US" sz="2400" dirty="0"/>
              <a:t>/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Email questions about SGM or SLOs to the SLO Mailbox:</a:t>
            </a:r>
          </a:p>
          <a:p>
            <a:pPr algn="ctr"/>
            <a:endParaRPr lang="en-US" sz="2400" dirty="0"/>
          </a:p>
          <a:p>
            <a:pPr algn="ctr"/>
            <a:r>
              <a:rPr lang="en-US" sz="2400" b="1" dirty="0"/>
              <a:t>SLO@clevelandmetroschools.org</a:t>
            </a:r>
          </a:p>
        </p:txBody>
      </p:sp>
    </p:spTree>
    <p:extLst>
      <p:ext uri="{BB962C8B-B14F-4D97-AF65-F5344CB8AC3E}">
        <p14:creationId xmlns:p14="http://schemas.microsoft.com/office/powerpoint/2010/main" val="930185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time!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290146" y="1828689"/>
            <a:ext cx="816805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Mark Baumgartner, Director of Professional Issues, CTU</a:t>
            </a:r>
          </a:p>
          <a:p>
            <a:pPr>
              <a:spcBef>
                <a:spcPts val="0"/>
              </a:spcBef>
              <a:buSzPct val="25000"/>
            </a:pP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0"/>
              </a:spcBef>
              <a:buSzPct val="25000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Deb Paden, Member-at-Large: Senior/Special Educational Issues Chairperson, CTU</a:t>
            </a:r>
          </a:p>
          <a:p>
            <a:pPr>
              <a:spcBef>
                <a:spcPts val="0"/>
              </a:spcBef>
              <a:buSzPct val="25000"/>
            </a:pP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0"/>
              </a:spcBef>
              <a:buSzPct val="25000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Julie Snipes-Rea, CMSD Organizational Accountability</a:t>
            </a:r>
          </a:p>
          <a:p>
            <a:pPr>
              <a:spcBef>
                <a:spcPts val="0"/>
              </a:spcBef>
              <a:buSzPct val="25000"/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SzPct val="25000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Karen Thompson, CMSD Chief of Staff</a:t>
            </a:r>
          </a:p>
          <a:p>
            <a:pPr>
              <a:spcBef>
                <a:spcPts val="0"/>
              </a:spcBef>
              <a:buSzPct val="25000"/>
            </a:pPr>
            <a:endParaRPr lang="en-US" dirty="0">
              <a:solidFill>
                <a:schemeClr val="bg2">
                  <a:lumMod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6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1638096" y="4009669"/>
            <a:ext cx="2366682" cy="1501181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1638097" y="4046342"/>
            <a:ext cx="2298224" cy="142783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/>
              <a:t>How do SLOs Fit into the Ohio Teacher Evaluation System?</a:t>
            </a:r>
            <a:endParaRPr lang="en-US" altLang="en-US" sz="3600" dirty="0"/>
          </a:p>
        </p:txBody>
      </p:sp>
      <p:pic>
        <p:nvPicPr>
          <p:cNvPr id="19" name="Picture 1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3" cstate="print"/>
          <a:srcRect l="1544" t="11114"/>
          <a:stretch/>
        </p:blipFill>
        <p:spPr bwMode="auto">
          <a:xfrm>
            <a:off x="1290918" y="2027680"/>
            <a:ext cx="6126968" cy="37195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CMSD teachers receive at least 2 different measures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484995"/>
              </p:ext>
            </p:extLst>
          </p:nvPr>
        </p:nvGraphicFramePr>
        <p:xfrm>
          <a:off x="1467134" y="2209800"/>
          <a:ext cx="6096000" cy="1828800"/>
        </p:xfrm>
        <a:graphic>
          <a:graphicData uri="http://schemas.openxmlformats.org/drawingml/2006/table">
            <a:tbl>
              <a:tblPr firstRow="1" bandRow="1"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Types of Measures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trike="noStrike" dirty="0"/>
                        <a:t>Value Added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Vendor Assessments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Student Learning Objectives (SLOs)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84037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/>
              <a:t>ODE Defined Teacher Categories</a:t>
            </a:r>
            <a:endParaRPr lang="en-US" altLang="en-US" sz="3600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574314"/>
              </p:ext>
            </p:extLst>
          </p:nvPr>
        </p:nvGraphicFramePr>
        <p:xfrm>
          <a:off x="533400" y="1695416"/>
          <a:ext cx="8077200" cy="378097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07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9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Category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Teachers are in this category if…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4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They receive value-added reports using state assessments for all courses they teach.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4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They receive value-added scores using state assessments for some, but not all, courses.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They do not receive any value-added reports based on state assessments but they use vendor assessments that produce growth scores.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28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They do not receive any value-added reports or vendor assessment growth scores.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44883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Category A</a:t>
            </a:r>
            <a:endParaRPr lang="en-US" alt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07299444"/>
              </p:ext>
            </p:extLst>
          </p:nvPr>
        </p:nvGraphicFramePr>
        <p:xfrm>
          <a:off x="461962" y="1621783"/>
          <a:ext cx="8224838" cy="385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859477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About Value Added…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237390" y="1382786"/>
            <a:ext cx="84318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ODE calculates a VA score for each teacher whose students take OST state tests (in the prior year).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OSTs taken in 2017-18 and 2016-17 will be used to determine VA for 2018-19.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Value Added scores transfer from one district to another.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Teacher reports will be in EVAAS</a:t>
            </a:r>
          </a:p>
        </p:txBody>
      </p:sp>
    </p:spTree>
    <p:extLst>
      <p:ext uri="{BB962C8B-B14F-4D97-AF65-F5344CB8AC3E}">
        <p14:creationId xmlns:p14="http://schemas.microsoft.com/office/powerpoint/2010/main" val="325112119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Category B </a:t>
            </a:r>
            <a:endParaRPr lang="en-US" alt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13978390"/>
              </p:ext>
            </p:extLst>
          </p:nvPr>
        </p:nvGraphicFramePr>
        <p:xfrm>
          <a:off x="457200" y="11876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669048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9612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/>
              <a:t>About Vendor Assessments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37389" y="1092639"/>
            <a:ext cx="84318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ODE has an Approved Vendor Assessments list for SGM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Vendor Assessments that CMSD uses are: STAR, CAP, </a:t>
            </a:r>
            <a:r>
              <a:rPr lang="en-US" sz="2400" dirty="0" err="1"/>
              <a:t>Aimsweb</a:t>
            </a:r>
            <a:r>
              <a:rPr lang="en-US" sz="2400" dirty="0"/>
              <a:t>, Pro-Core, and </a:t>
            </a:r>
            <a:r>
              <a:rPr lang="en-US" sz="2400" dirty="0" err="1"/>
              <a:t>WebXam</a:t>
            </a:r>
            <a:endParaRPr lang="en-US" sz="24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Each vendor calculates Teacher Effectiveness Ratings using their statistical methodology approved by the state (based on each teacher’s student data). Teacher receives a score of 1,2,3,4 or 5 from the vendor.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Teachers must administer the required pre- and post-assessments in the Fall and in the Spring.</a:t>
            </a:r>
          </a:p>
        </p:txBody>
      </p:sp>
    </p:spTree>
    <p:extLst>
      <p:ext uri="{BB962C8B-B14F-4D97-AF65-F5344CB8AC3E}">
        <p14:creationId xmlns:p14="http://schemas.microsoft.com/office/powerpoint/2010/main" val="36020027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AB57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67"/>
        </a:dk1>
        <a:lt1>
          <a:srgbClr val="FFFFFF"/>
        </a:lt1>
        <a:dk2>
          <a:srgbClr val="0E6224"/>
        </a:dk2>
        <a:lt2>
          <a:srgbClr val="7ACCE6"/>
        </a:lt2>
        <a:accent1>
          <a:srgbClr val="745D4A"/>
        </a:accent1>
        <a:accent2>
          <a:srgbClr val="E28000"/>
        </a:accent2>
        <a:accent3>
          <a:srgbClr val="FFFFFF"/>
        </a:accent3>
        <a:accent4>
          <a:srgbClr val="0A2757"/>
        </a:accent4>
        <a:accent5>
          <a:srgbClr val="BCB6B1"/>
        </a:accent5>
        <a:accent6>
          <a:srgbClr val="CD7300"/>
        </a:accent6>
        <a:hlink>
          <a:srgbClr val="FFAB2D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1160</Words>
  <Application>Microsoft Office PowerPoint</Application>
  <PresentationFormat>On-screen Show (4:3)</PresentationFormat>
  <Paragraphs>160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Default Design</vt:lpstr>
      <vt:lpstr>CMSD Overview of Student Growth Measures and  2018-19 SLO Writing</vt:lpstr>
      <vt:lpstr>Objectives</vt:lpstr>
      <vt:lpstr>How do SLOs Fit into the Ohio Teacher Evaluation System?</vt:lpstr>
      <vt:lpstr>CMSD teachers receive at least 2 different measures</vt:lpstr>
      <vt:lpstr>ODE Defined Teacher Categories</vt:lpstr>
      <vt:lpstr>Category A</vt:lpstr>
      <vt:lpstr>About Value Added…</vt:lpstr>
      <vt:lpstr>Category B </vt:lpstr>
      <vt:lpstr>About Vendor Assessments</vt:lpstr>
      <vt:lpstr>Category C </vt:lpstr>
      <vt:lpstr>Student Learning Objectives (SLOs)</vt:lpstr>
      <vt:lpstr>Review Appendix D</vt:lpstr>
      <vt:lpstr>What’s New for the 2018-19 SY</vt:lpstr>
      <vt:lpstr>Do I have to do SLOs?</vt:lpstr>
      <vt:lpstr>What about Intervention Specialists?</vt:lpstr>
      <vt:lpstr>What about Intervention Specialists?</vt:lpstr>
      <vt:lpstr>Other SLO Reminders</vt:lpstr>
      <vt:lpstr>The SGM Portal – Tips</vt:lpstr>
      <vt:lpstr>SLO Writing Timeline</vt:lpstr>
      <vt:lpstr>(New) Teacher Journey You’ve given the pre-test. Now What? </vt:lpstr>
      <vt:lpstr>TDES Team Responsibilities</vt:lpstr>
      <vt:lpstr>Principal Responsibilities</vt:lpstr>
      <vt:lpstr>Feedback</vt:lpstr>
      <vt:lpstr>Questions?</vt:lpstr>
      <vt:lpstr>Thank you for your time!</vt:lpstr>
    </vt:vector>
  </TitlesOfParts>
  <Company>Clearly Presented Ltd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Pencils template</dc:title>
  <dc:creator>Presentation Magazine</dc:creator>
  <cp:lastModifiedBy>Tracy Radich</cp:lastModifiedBy>
  <cp:revision>72</cp:revision>
  <dcterms:created xsi:type="dcterms:W3CDTF">2009-11-03T13:35:13Z</dcterms:created>
  <dcterms:modified xsi:type="dcterms:W3CDTF">2018-10-02T20:53:25Z</dcterms:modified>
</cp:coreProperties>
</file>